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g4fdcc424d0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4fdcc424d0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g4fdcc424d0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4fdcc424d0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Wait for the glaze to dry and then apply the next layer</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g4fdcc424d0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4fdcc424d0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should be no white space left…. except…..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4fdcc424d0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4fdcc424d0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2"/>
                </a:solidFill>
              </a:rPr>
              <a:t>Except don’t put glaze on the bottom! It will stick to the shelf! But we can wipe it off if you accidentally get some on it. ALSO figure out which is the bottom and which is the top of your abstract sculpture.</a:t>
            </a:r>
            <a:endParaRPr sz="1800">
              <a:solidFill>
                <a:schemeClr val="dk2"/>
              </a:solidFill>
            </a:endParaRPr>
          </a:p>
          <a:p>
            <a:pPr indent="0" lvl="0" marL="0" rtl="0" algn="l">
              <a:spcBef>
                <a:spcPts val="160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g4fdcc424d0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4fdcc424d0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4fdcc424d0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4fdcc424d0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4fdcc424d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4fdcc424d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800">
                <a:solidFill>
                  <a:schemeClr val="dk1"/>
                </a:solidFill>
              </a:rPr>
              <a:t>Does anyone know what the word enthusiasm means?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Google Shape;66;g4fdcc424d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4fdcc424d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 video taken by a man who owns a farm. While watching, notice the movement of the cows and try to understand what they are feeling. Watch the video silently and just think!</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g4fdcc424d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4fdcc424d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 name="Shape 77"/>
        <p:cNvGrpSpPr/>
        <p:nvPr/>
      </p:nvGrpSpPr>
      <p:grpSpPr>
        <a:xfrm>
          <a:off x="0" y="0"/>
          <a:ext cx="0" cy="0"/>
          <a:chOff x="0" y="0"/>
          <a:chExt cx="0" cy="0"/>
        </a:xfrm>
      </p:grpSpPr>
      <p:sp>
        <p:nvSpPr>
          <p:cNvPr id="78" name="Google Shape;78;g4fdcc424d0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4fdcc424d0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Google Shape;84;g4fdcc424d0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4fdcc424d0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g4fdcc424d0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4fdcc424d0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Who here has worked with paint? It’s similar to paint because it’s liquid and you use a brush to apply it. But it’s NOT paint. The color we add to clay is called GLAZE. Has anyone heard that word before? What can you tell me about glaze?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g4fdcc424d0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4fdcc424d0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chemeClr val="dk2"/>
                </a:solidFill>
              </a:rPr>
              <a:t>It will come out a different, more vibrant, glossy color</a:t>
            </a:r>
            <a:endParaRPr sz="1800">
              <a:solidFill>
                <a:schemeClr val="dk2"/>
              </a:solidFill>
            </a:endParaRPr>
          </a:p>
          <a:p>
            <a:pPr indent="0" lvl="0" marL="0" rtl="0" algn="l">
              <a:spcBef>
                <a:spcPts val="160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g4fdcc424d0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4fdcc424d0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www.youtube.com/watch?v=huT5__BqY_U" TargetMode="Externa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jp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www.youtube.com/watch?v=ppnDHWEPXn0" TargetMode="External"/><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FE2F3"/>
        </a:solid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ENTHUSIASM!</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Miss Evans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FE2F3"/>
        </a:solidFill>
      </p:bgPr>
    </p:bg>
    <p:spTree>
      <p:nvGrpSpPr>
        <p:cNvPr id="116" name="Shape 116"/>
        <p:cNvGrpSpPr/>
        <p:nvPr/>
      </p:nvGrpSpPr>
      <p:grpSpPr>
        <a:xfrm>
          <a:off x="0" y="0"/>
          <a:ext cx="0" cy="0"/>
          <a:chOff x="0" y="0"/>
          <a:chExt cx="0" cy="0"/>
        </a:xfrm>
      </p:grpSpPr>
      <p:sp>
        <p:nvSpPr>
          <p:cNvPr id="117" name="Google Shape;117;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t>Don’t mix colors together! </a:t>
            </a:r>
            <a:endParaRPr/>
          </a:p>
        </p:txBody>
      </p:sp>
      <p:sp>
        <p:nvSpPr>
          <p:cNvPr id="118" name="Google Shape;118;p2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Each glaze color has its own brush</a:t>
            </a:r>
            <a:endParaRPr/>
          </a:p>
        </p:txBody>
      </p:sp>
      <p:pic>
        <p:nvPicPr>
          <p:cNvPr id="119" name="Google Shape;119;p22"/>
          <p:cNvPicPr preferRelativeResize="0"/>
          <p:nvPr/>
        </p:nvPicPr>
        <p:blipFill>
          <a:blip r:embed="rId3">
            <a:alphaModFix/>
          </a:blip>
          <a:stretch>
            <a:fillRect/>
          </a:stretch>
        </p:blipFill>
        <p:spPr>
          <a:xfrm>
            <a:off x="2192488" y="1726225"/>
            <a:ext cx="4759026" cy="31489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FE2F3"/>
        </a:solidFill>
      </p:bgPr>
    </p:bg>
    <p:spTree>
      <p:nvGrpSpPr>
        <p:cNvPr id="123" name="Shape 123"/>
        <p:cNvGrpSpPr/>
        <p:nvPr/>
      </p:nvGrpSpPr>
      <p:grpSpPr>
        <a:xfrm>
          <a:off x="0" y="0"/>
          <a:ext cx="0" cy="0"/>
          <a:chOff x="0" y="0"/>
          <a:chExt cx="0" cy="0"/>
        </a:xfrm>
      </p:grpSpPr>
      <p:sp>
        <p:nvSpPr>
          <p:cNvPr id="124" name="Google Shape;124;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Glaze needs three layers</a:t>
            </a:r>
            <a:endParaRPr/>
          </a:p>
        </p:txBody>
      </p:sp>
      <p:sp>
        <p:nvSpPr>
          <p:cNvPr id="125" name="Google Shape;125;p2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26" name="Google Shape;126;p23"/>
          <p:cNvPicPr preferRelativeResize="0"/>
          <p:nvPr/>
        </p:nvPicPr>
        <p:blipFill>
          <a:blip r:embed="rId3">
            <a:alphaModFix/>
          </a:blip>
          <a:stretch>
            <a:fillRect/>
          </a:stretch>
        </p:blipFill>
        <p:spPr>
          <a:xfrm>
            <a:off x="938650" y="1270950"/>
            <a:ext cx="7266701" cy="3416401"/>
          </a:xfrm>
          <a:prstGeom prst="rect">
            <a:avLst/>
          </a:prstGeom>
          <a:noFill/>
          <a:ln>
            <a:noFill/>
          </a:ln>
        </p:spPr>
      </p:pic>
      <p:sp>
        <p:nvSpPr>
          <p:cNvPr id="127" name="Google Shape;127;p23"/>
          <p:cNvSpPr txBox="1"/>
          <p:nvPr/>
        </p:nvSpPr>
        <p:spPr>
          <a:xfrm>
            <a:off x="1059762" y="1374882"/>
            <a:ext cx="2384100" cy="21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FE2F3"/>
        </a:solidFill>
      </p:bgPr>
    </p:bg>
    <p:spTree>
      <p:nvGrpSpPr>
        <p:cNvPr id="131" name="Shape 131"/>
        <p:cNvGrpSpPr/>
        <p:nvPr/>
      </p:nvGrpSpPr>
      <p:grpSpPr>
        <a:xfrm>
          <a:off x="0" y="0"/>
          <a:ext cx="0" cy="0"/>
          <a:chOff x="0" y="0"/>
          <a:chExt cx="0" cy="0"/>
        </a:xfrm>
      </p:grpSpPr>
      <p:sp>
        <p:nvSpPr>
          <p:cNvPr id="132" name="Google Shape;132;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Glaze every part of it!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EXCEPT……..</a:t>
            </a:r>
            <a:endParaRPr/>
          </a:p>
        </p:txBody>
      </p:sp>
      <p:sp>
        <p:nvSpPr>
          <p:cNvPr id="133" name="Google Shape;133;p2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34" name="Google Shape;134;p24"/>
          <p:cNvPicPr preferRelativeResize="0"/>
          <p:nvPr/>
        </p:nvPicPr>
        <p:blipFill>
          <a:blip r:embed="rId3">
            <a:alphaModFix/>
          </a:blip>
          <a:stretch>
            <a:fillRect/>
          </a:stretch>
        </p:blipFill>
        <p:spPr>
          <a:xfrm>
            <a:off x="2521525" y="1274625"/>
            <a:ext cx="4326074" cy="2882249"/>
          </a:xfrm>
          <a:prstGeom prst="rect">
            <a:avLst/>
          </a:prstGeom>
          <a:noFill/>
          <a:ln>
            <a:noFill/>
          </a:ln>
        </p:spPr>
      </p:pic>
      <p:sp>
        <p:nvSpPr>
          <p:cNvPr id="135" name="Google Shape;135;p24"/>
          <p:cNvSpPr txBox="1"/>
          <p:nvPr/>
        </p:nvSpPr>
        <p:spPr>
          <a:xfrm>
            <a:off x="2608046" y="1361147"/>
            <a:ext cx="1703100" cy="170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FE2F3"/>
        </a:solidFill>
      </p:bgPr>
    </p:bg>
    <p:spTree>
      <p:nvGrpSpPr>
        <p:cNvPr id="139" name="Shape 139"/>
        <p:cNvGrpSpPr/>
        <p:nvPr/>
      </p:nvGrpSpPr>
      <p:grpSpPr>
        <a:xfrm>
          <a:off x="0" y="0"/>
          <a:ext cx="0" cy="0"/>
          <a:chOff x="0" y="0"/>
          <a:chExt cx="0" cy="0"/>
        </a:xfrm>
      </p:grpSpPr>
      <p:sp>
        <p:nvSpPr>
          <p:cNvPr id="140" name="Google Shape;140;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Don’t glaze the bottom!</a:t>
            </a:r>
            <a:endParaRPr/>
          </a:p>
        </p:txBody>
      </p:sp>
      <p:sp>
        <p:nvSpPr>
          <p:cNvPr id="141" name="Google Shape;141;p2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42" name="Google Shape;142;p25"/>
          <p:cNvPicPr preferRelativeResize="0"/>
          <p:nvPr/>
        </p:nvPicPr>
        <p:blipFill>
          <a:blip r:embed="rId3">
            <a:alphaModFix/>
          </a:blip>
          <a:stretch>
            <a:fillRect/>
          </a:stretch>
        </p:blipFill>
        <p:spPr>
          <a:xfrm>
            <a:off x="813525" y="1152475"/>
            <a:ext cx="7413049" cy="3775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146" name="Shape 146"/>
        <p:cNvGrpSpPr/>
        <p:nvPr/>
      </p:nvGrpSpPr>
      <p:grpSpPr>
        <a:xfrm>
          <a:off x="0" y="0"/>
          <a:ext cx="0" cy="0"/>
          <a:chOff x="0" y="0"/>
          <a:chExt cx="0" cy="0"/>
        </a:xfrm>
      </p:grpSpPr>
      <p:sp>
        <p:nvSpPr>
          <p:cNvPr id="147" name="Google Shape;147;p26"/>
          <p:cNvSpPr txBox="1"/>
          <p:nvPr>
            <p:ph type="title"/>
          </p:nvPr>
        </p:nvSpPr>
        <p:spPr>
          <a:xfrm>
            <a:off x="311700" y="239000"/>
            <a:ext cx="8520600" cy="3938100"/>
          </a:xfrm>
          <a:prstGeom prst="rect">
            <a:avLst/>
          </a:prstGeom>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3600">
                <a:solidFill>
                  <a:srgbClr val="000000"/>
                </a:solidFill>
              </a:rPr>
              <a:t>“Color in a painting is like </a:t>
            </a:r>
            <a:endParaRPr sz="3600">
              <a:solidFill>
                <a:srgbClr val="000000"/>
              </a:solidFill>
            </a:endParaRPr>
          </a:p>
          <a:p>
            <a:pPr indent="0" lvl="0" marL="0" rtl="0" algn="ctr">
              <a:lnSpc>
                <a:spcPct val="115000"/>
              </a:lnSpc>
              <a:spcBef>
                <a:spcPts val="1600"/>
              </a:spcBef>
              <a:spcAft>
                <a:spcPts val="1600"/>
              </a:spcAft>
              <a:buClr>
                <a:schemeClr val="dk1"/>
              </a:buClr>
              <a:buSzPts val="1100"/>
              <a:buFont typeface="Arial"/>
              <a:buNone/>
            </a:pPr>
            <a:r>
              <a:rPr lang="en" sz="3600">
                <a:solidFill>
                  <a:srgbClr val="000000"/>
                </a:solidFill>
              </a:rPr>
              <a:t>enthusiasm in life.” </a:t>
            </a:r>
            <a:br>
              <a:rPr lang="en" sz="3600">
                <a:solidFill>
                  <a:srgbClr val="000000"/>
                </a:solidFill>
              </a:rPr>
            </a:br>
            <a:br>
              <a:rPr lang="en" sz="1800">
                <a:solidFill>
                  <a:srgbClr val="000000"/>
                </a:solidFill>
              </a:rPr>
            </a:br>
            <a:r>
              <a:rPr lang="en" sz="1800">
                <a:solidFill>
                  <a:srgbClr val="000000"/>
                </a:solidFill>
              </a:rPr>
              <a:t>-Vincent Van Gogh</a:t>
            </a:r>
            <a:endParaRPr>
              <a:solidFill>
                <a:srgbClr val="000000"/>
              </a:solidFill>
            </a:endParaRPr>
          </a:p>
        </p:txBody>
      </p:sp>
      <p:pic>
        <p:nvPicPr>
          <p:cNvPr id="148" name="Google Shape;148;p26"/>
          <p:cNvPicPr preferRelativeResize="0"/>
          <p:nvPr/>
        </p:nvPicPr>
        <p:blipFill>
          <a:blip r:embed="rId3">
            <a:alphaModFix/>
          </a:blip>
          <a:stretch>
            <a:fillRect/>
          </a:stretch>
        </p:blipFill>
        <p:spPr>
          <a:xfrm>
            <a:off x="1747750" y="2665275"/>
            <a:ext cx="3499648" cy="2187276"/>
          </a:xfrm>
          <a:prstGeom prst="rect">
            <a:avLst/>
          </a:prstGeom>
          <a:noFill/>
          <a:ln>
            <a:noFill/>
          </a:ln>
        </p:spPr>
      </p:pic>
      <p:pic>
        <p:nvPicPr>
          <p:cNvPr id="149" name="Google Shape;149;p26"/>
          <p:cNvPicPr preferRelativeResize="0"/>
          <p:nvPr/>
        </p:nvPicPr>
        <p:blipFill>
          <a:blip r:embed="rId4">
            <a:alphaModFix/>
          </a:blip>
          <a:stretch>
            <a:fillRect/>
          </a:stretch>
        </p:blipFill>
        <p:spPr>
          <a:xfrm>
            <a:off x="5964349" y="2082463"/>
            <a:ext cx="2128500" cy="277008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153" name="Shape 153"/>
        <p:cNvGrpSpPr/>
        <p:nvPr/>
      </p:nvGrpSpPr>
      <p:grpSpPr>
        <a:xfrm>
          <a:off x="0" y="0"/>
          <a:ext cx="0" cy="0"/>
          <a:chOff x="0" y="0"/>
          <a:chExt cx="0" cy="0"/>
        </a:xfrm>
      </p:grpSpPr>
      <p:sp>
        <p:nvSpPr>
          <p:cNvPr id="154" name="Google Shape;154;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Questions?</a:t>
            </a:r>
            <a:endParaRPr/>
          </a:p>
        </p:txBody>
      </p:sp>
      <p:sp>
        <p:nvSpPr>
          <p:cNvPr id="155" name="Google Shape;155;p2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enthusiasm?</a:t>
            </a:r>
            <a:endParaRPr/>
          </a:p>
        </p:txBody>
      </p:sp>
      <p:sp>
        <p:nvSpPr>
          <p:cNvPr id="61" name="Google Shape;61;p14"/>
          <p:cNvSpPr txBox="1"/>
          <p:nvPr>
            <p:ph idx="1" type="body"/>
          </p:nvPr>
        </p:nvSpPr>
        <p:spPr>
          <a:xfrm>
            <a:off x="311700" y="1152475"/>
            <a:ext cx="42603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62" name="Google Shape;62;p14"/>
          <p:cNvSpPr txBox="1"/>
          <p:nvPr>
            <p:ph idx="1" type="body"/>
          </p:nvPr>
        </p:nvSpPr>
        <p:spPr>
          <a:xfrm>
            <a:off x="7065925" y="1281275"/>
            <a:ext cx="16743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Energetic </a:t>
            </a:r>
            <a:endParaRPr/>
          </a:p>
          <a:p>
            <a:pPr indent="0" lvl="0" marL="0" rtl="0" algn="l">
              <a:spcBef>
                <a:spcPts val="1600"/>
              </a:spcBef>
              <a:spcAft>
                <a:spcPts val="0"/>
              </a:spcAft>
              <a:buNone/>
            </a:pPr>
            <a:r>
              <a:rPr lang="en"/>
              <a:t>Excited</a:t>
            </a:r>
            <a:endParaRPr/>
          </a:p>
          <a:p>
            <a:pPr indent="0" lvl="0" marL="0" rtl="0" algn="l">
              <a:spcBef>
                <a:spcPts val="1600"/>
              </a:spcBef>
              <a:spcAft>
                <a:spcPts val="0"/>
              </a:spcAft>
              <a:buNone/>
            </a:pPr>
            <a:r>
              <a:rPr lang="en"/>
              <a:t>Inspired</a:t>
            </a:r>
            <a:endParaRPr/>
          </a:p>
          <a:p>
            <a:pPr indent="0" lvl="0" marL="0" rtl="0" algn="l">
              <a:spcBef>
                <a:spcPts val="1600"/>
              </a:spcBef>
              <a:spcAft>
                <a:spcPts val="1600"/>
              </a:spcAft>
              <a:buNone/>
            </a:pPr>
            <a:r>
              <a:rPr lang="en"/>
              <a:t>Interested</a:t>
            </a:r>
            <a:endParaRPr/>
          </a:p>
        </p:txBody>
      </p:sp>
      <p:pic>
        <p:nvPicPr>
          <p:cNvPr id="63" name="Google Shape;63;p14"/>
          <p:cNvPicPr preferRelativeResize="0"/>
          <p:nvPr/>
        </p:nvPicPr>
        <p:blipFill>
          <a:blip r:embed="rId3">
            <a:alphaModFix/>
          </a:blip>
          <a:stretch>
            <a:fillRect/>
          </a:stretch>
        </p:blipFill>
        <p:spPr>
          <a:xfrm>
            <a:off x="387900" y="1205075"/>
            <a:ext cx="6360125" cy="3577576"/>
          </a:xfrm>
          <a:prstGeom prst="rect">
            <a:avLst/>
          </a:prstGeom>
          <a:noFill/>
          <a:ln>
            <a:noFill/>
          </a:ln>
        </p:spPr>
      </p:pic>
      <p:sp>
        <p:nvSpPr>
          <p:cNvPr id="64" name="Google Shape;64;p14"/>
          <p:cNvSpPr txBox="1"/>
          <p:nvPr/>
        </p:nvSpPr>
        <p:spPr>
          <a:xfrm>
            <a:off x="248038" y="1189588"/>
            <a:ext cx="730500" cy="7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
                                        </p:tgtEl>
                                        <p:attrNameLst>
                                          <p:attrName>style.visibility</p:attrName>
                                        </p:attrNameLst>
                                      </p:cBhvr>
                                      <p:to>
                                        <p:strVal val="visible"/>
                                      </p:to>
                                    </p:set>
                                    <p:animEffect filter="fade" transition="in">
                                      <p:cBhvr>
                                        <p:cTn dur="1000"/>
                                        <p:tgtEl>
                                          <p:spTgt spid="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
                                        </p:tgtEl>
                                        <p:attrNameLst>
                                          <p:attrName>style.visibility</p:attrName>
                                        </p:attrNameLst>
                                      </p:cBhvr>
                                      <p:to>
                                        <p:strVal val="visible"/>
                                      </p:to>
                                    </p:set>
                                    <p:animEffect filter="fade" transition="in">
                                      <p:cBhvr>
                                        <p:cTn dur="1000"/>
                                        <p:tgtEl>
                                          <p:spTgt spid="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EAD3"/>
        </a:solidFill>
      </p:bgPr>
    </p:bg>
    <p:spTree>
      <p:nvGrpSpPr>
        <p:cNvPr id="68" name="Shape 68"/>
        <p:cNvGrpSpPr/>
        <p:nvPr/>
      </p:nvGrpSpPr>
      <p:grpSpPr>
        <a:xfrm>
          <a:off x="0" y="0"/>
          <a:ext cx="0" cy="0"/>
          <a:chOff x="0" y="0"/>
          <a:chExt cx="0" cy="0"/>
        </a:xfrm>
      </p:grpSpPr>
      <p:pic>
        <p:nvPicPr>
          <p:cNvPr descr="Letting the cows out to grass for the first time this year on our farm in Tytherington, South Gloucestershire,England.&#10;Click on this link to see another great video of young cattle jumping for joy https://www.youtube.com/watch?v=FknBzWYVchI &#10;&#10;Visit my YouTube channel to see further videos of life on the farm through the year https://www.youtube.com/user/thefunkyfarmer&#10;or visit my website www.richardcornock.co.uk to find out more about me" id="69" name="Google Shape;69;p15" title="Happy Cows skipping out to grass for the first time. April 2012">
            <a:hlinkClick r:id="rId3"/>
          </p:cNvPr>
          <p:cNvPicPr preferRelativeResize="0"/>
          <p:nvPr/>
        </p:nvPicPr>
        <p:blipFill>
          <a:blip r:embed="rId4">
            <a:alphaModFix/>
          </a:blip>
          <a:stretch>
            <a:fillRect/>
          </a:stretch>
        </p:blipFill>
        <p:spPr>
          <a:xfrm>
            <a:off x="1371600" y="171450"/>
            <a:ext cx="6431975" cy="4823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EAD3"/>
        </a:solidFill>
      </p:bgPr>
    </p:bg>
    <p:spTree>
      <p:nvGrpSpPr>
        <p:cNvPr id="73" name="Shape 73"/>
        <p:cNvGrpSpPr/>
        <p:nvPr/>
      </p:nvGrpSpPr>
      <p:grpSpPr>
        <a:xfrm>
          <a:off x="0" y="0"/>
          <a:ext cx="0" cy="0"/>
          <a:chOff x="0" y="0"/>
          <a:chExt cx="0" cy="0"/>
        </a:xfrm>
      </p:grpSpPr>
      <p:sp>
        <p:nvSpPr>
          <p:cNvPr id="74" name="Google Shape;74;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Why are those cows enthusiastic?</a:t>
            </a:r>
            <a:endParaRPr/>
          </a:p>
        </p:txBody>
      </p:sp>
      <p:sp>
        <p:nvSpPr>
          <p:cNvPr id="75" name="Google Shape;75;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1600"/>
              </a:spcAft>
              <a:buNone/>
            </a:pPr>
            <a:r>
              <a:t/>
            </a:r>
            <a:endParaRPr/>
          </a:p>
        </p:txBody>
      </p:sp>
      <p:pic>
        <p:nvPicPr>
          <p:cNvPr id="76" name="Google Shape;76;p16"/>
          <p:cNvPicPr preferRelativeResize="0"/>
          <p:nvPr/>
        </p:nvPicPr>
        <p:blipFill>
          <a:blip r:embed="rId3">
            <a:alphaModFix/>
          </a:blip>
          <a:stretch>
            <a:fillRect/>
          </a:stretch>
        </p:blipFill>
        <p:spPr>
          <a:xfrm>
            <a:off x="1745487" y="1076275"/>
            <a:ext cx="5653025" cy="37640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CE5CD"/>
        </a:solidFill>
      </p:bgPr>
    </p:bg>
    <p:spTree>
      <p:nvGrpSpPr>
        <p:cNvPr id="80" name="Shape 80"/>
        <p:cNvGrpSpPr/>
        <p:nvPr/>
      </p:nvGrpSpPr>
      <p:grpSpPr>
        <a:xfrm>
          <a:off x="0" y="0"/>
          <a:ext cx="0" cy="0"/>
          <a:chOff x="0" y="0"/>
          <a:chExt cx="0" cy="0"/>
        </a:xfrm>
      </p:grpSpPr>
      <p:sp>
        <p:nvSpPr>
          <p:cNvPr id="81" name="Google Shape;81;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What gives you the feeling of enthusiasm?</a:t>
            </a:r>
            <a:endParaRPr/>
          </a:p>
        </p:txBody>
      </p:sp>
      <p:pic>
        <p:nvPicPr>
          <p:cNvPr id="82" name="Google Shape;82;p17"/>
          <p:cNvPicPr preferRelativeResize="0"/>
          <p:nvPr/>
        </p:nvPicPr>
        <p:blipFill>
          <a:blip r:embed="rId3">
            <a:alphaModFix/>
          </a:blip>
          <a:stretch>
            <a:fillRect/>
          </a:stretch>
        </p:blipFill>
        <p:spPr>
          <a:xfrm>
            <a:off x="751025" y="1111250"/>
            <a:ext cx="7641950" cy="38209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CE5CD"/>
        </a:solidFill>
      </p:bgPr>
    </p:bg>
    <p:spTree>
      <p:nvGrpSpPr>
        <p:cNvPr id="86" name="Shape 86"/>
        <p:cNvGrpSpPr/>
        <p:nvPr/>
      </p:nvGrpSpPr>
      <p:grpSpPr>
        <a:xfrm>
          <a:off x="0" y="0"/>
          <a:ext cx="0" cy="0"/>
          <a:chOff x="0" y="0"/>
          <a:chExt cx="0" cy="0"/>
        </a:xfrm>
      </p:grpSpPr>
      <p:sp>
        <p:nvSpPr>
          <p:cNvPr id="87" name="Google Shape;87;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ADDING COLOR</a:t>
            </a:r>
            <a:br>
              <a:rPr lang="en"/>
            </a:br>
            <a:r>
              <a:rPr lang="en"/>
              <a:t>TO CLAY SCULPTURE</a:t>
            </a:r>
            <a:endParaRPr/>
          </a:p>
        </p:txBody>
      </p:sp>
      <p:pic>
        <p:nvPicPr>
          <p:cNvPr id="88" name="Google Shape;88;p18"/>
          <p:cNvPicPr preferRelativeResize="0"/>
          <p:nvPr/>
        </p:nvPicPr>
        <p:blipFill>
          <a:blip r:embed="rId3">
            <a:alphaModFix/>
          </a:blip>
          <a:stretch>
            <a:fillRect/>
          </a:stretch>
        </p:blipFill>
        <p:spPr>
          <a:xfrm>
            <a:off x="311700" y="1810900"/>
            <a:ext cx="3661076" cy="2745801"/>
          </a:xfrm>
          <a:prstGeom prst="rect">
            <a:avLst/>
          </a:prstGeom>
          <a:noFill/>
          <a:ln>
            <a:noFill/>
          </a:ln>
        </p:spPr>
      </p:pic>
      <p:pic>
        <p:nvPicPr>
          <p:cNvPr id="89" name="Google Shape;89;p18"/>
          <p:cNvPicPr preferRelativeResize="0"/>
          <p:nvPr/>
        </p:nvPicPr>
        <p:blipFill>
          <a:blip r:embed="rId4">
            <a:alphaModFix/>
          </a:blip>
          <a:stretch>
            <a:fillRect/>
          </a:stretch>
        </p:blipFill>
        <p:spPr>
          <a:xfrm>
            <a:off x="4633200" y="1784100"/>
            <a:ext cx="4199101" cy="2799401"/>
          </a:xfrm>
          <a:prstGeom prst="rect">
            <a:avLst/>
          </a:prstGeom>
          <a:noFill/>
          <a:ln>
            <a:noFill/>
          </a:ln>
        </p:spPr>
      </p:pic>
      <p:sp>
        <p:nvSpPr>
          <p:cNvPr id="90" name="Google Shape;90;p18"/>
          <p:cNvSpPr txBox="1"/>
          <p:nvPr/>
        </p:nvSpPr>
        <p:spPr>
          <a:xfrm>
            <a:off x="457200" y="8001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CE5CD"/>
        </a:solidFill>
      </p:bgPr>
    </p:bg>
    <p:spTree>
      <p:nvGrpSpPr>
        <p:cNvPr id="94" name="Shape 94"/>
        <p:cNvGrpSpPr/>
        <p:nvPr/>
      </p:nvGrpSpPr>
      <p:grpSpPr>
        <a:xfrm>
          <a:off x="0" y="0"/>
          <a:ext cx="0" cy="0"/>
          <a:chOff x="0" y="0"/>
          <a:chExt cx="0" cy="0"/>
        </a:xfrm>
      </p:grpSpPr>
      <p:sp>
        <p:nvSpPr>
          <p:cNvPr id="95" name="Google Shape;95;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GLAZE</a:t>
            </a:r>
            <a:endParaRPr/>
          </a:p>
        </p:txBody>
      </p:sp>
      <p:sp>
        <p:nvSpPr>
          <p:cNvPr id="96" name="Google Shape;96;p1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97" name="Google Shape;97;p19"/>
          <p:cNvPicPr preferRelativeResize="0"/>
          <p:nvPr/>
        </p:nvPicPr>
        <p:blipFill>
          <a:blip r:embed="rId3">
            <a:alphaModFix/>
          </a:blip>
          <a:stretch>
            <a:fillRect/>
          </a:stretch>
        </p:blipFill>
        <p:spPr>
          <a:xfrm>
            <a:off x="311700" y="1152475"/>
            <a:ext cx="3972563" cy="3416400"/>
          </a:xfrm>
          <a:prstGeom prst="rect">
            <a:avLst/>
          </a:prstGeom>
          <a:noFill/>
          <a:ln>
            <a:noFill/>
          </a:ln>
        </p:spPr>
      </p:pic>
      <p:pic>
        <p:nvPicPr>
          <p:cNvPr id="98" name="Google Shape;98;p19"/>
          <p:cNvPicPr preferRelativeResize="0"/>
          <p:nvPr/>
        </p:nvPicPr>
        <p:blipFill>
          <a:blip r:embed="rId4">
            <a:alphaModFix/>
          </a:blip>
          <a:stretch>
            <a:fillRect/>
          </a:stretch>
        </p:blipFill>
        <p:spPr>
          <a:xfrm>
            <a:off x="5254529" y="1152475"/>
            <a:ext cx="2563172" cy="34164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CE5CD"/>
        </a:solidFill>
      </p:bgPr>
    </p:bg>
    <p:spTree>
      <p:nvGrpSpPr>
        <p:cNvPr id="102" name="Shape 102"/>
        <p:cNvGrpSpPr/>
        <p:nvPr/>
      </p:nvGrpSpPr>
      <p:grpSpPr>
        <a:xfrm>
          <a:off x="0" y="0"/>
          <a:ext cx="0" cy="0"/>
          <a:chOff x="0" y="0"/>
          <a:chExt cx="0" cy="0"/>
        </a:xfrm>
      </p:grpSpPr>
      <p:sp>
        <p:nvSpPr>
          <p:cNvPr id="103" name="Google Shape;103;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05" name="Google Shape;105;p20"/>
          <p:cNvPicPr preferRelativeResize="0"/>
          <p:nvPr/>
        </p:nvPicPr>
        <p:blipFill>
          <a:blip r:embed="rId3">
            <a:alphaModFix/>
          </a:blip>
          <a:stretch>
            <a:fillRect/>
          </a:stretch>
        </p:blipFill>
        <p:spPr>
          <a:xfrm>
            <a:off x="266680" y="332500"/>
            <a:ext cx="8565625" cy="46235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FE2F3"/>
        </a:solidFill>
      </p:bgPr>
    </p:bg>
    <p:spTree>
      <p:nvGrpSpPr>
        <p:cNvPr id="109" name="Shape 109"/>
        <p:cNvGrpSpPr/>
        <p:nvPr/>
      </p:nvGrpSpPr>
      <p:grpSpPr>
        <a:xfrm>
          <a:off x="0" y="0"/>
          <a:ext cx="0" cy="0"/>
          <a:chOff x="0" y="0"/>
          <a:chExt cx="0" cy="0"/>
        </a:xfrm>
      </p:grpSpPr>
      <p:sp>
        <p:nvSpPr>
          <p:cNvPr id="110" name="Google Shape;110;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descr="These are the rules of glazing that I use in my elementary art classroom." id="112" name="Google Shape;112;p21" title="rules of glazing">
            <a:hlinkClick r:id="rId3"/>
          </p:cNvPr>
          <p:cNvPicPr preferRelativeResize="0"/>
          <p:nvPr/>
        </p:nvPicPr>
        <p:blipFill>
          <a:blip r:embed="rId4">
            <a:alphaModFix/>
          </a:blip>
          <a:stretch>
            <a:fillRect/>
          </a:stretch>
        </p:blipFill>
        <p:spPr>
          <a:xfrm>
            <a:off x="1539755" y="297563"/>
            <a:ext cx="6064480" cy="45483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