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5143500" cx="9144000"/>
  <p:notesSz cx="6858000" cy="9144000"/>
  <p:embeddedFontLst>
    <p:embeddedFont>
      <p:font typeface="Proxima Nova"/>
      <p:regular r:id="rId35"/>
      <p:bold r:id="rId36"/>
      <p:italic r:id="rId37"/>
      <p:boldItalic r:id="rId38"/>
    </p:embeddedFont>
    <p:embeddedFont>
      <p:font typeface="Montserrat"/>
      <p:regular r:id="rId39"/>
      <p:bold r:id="rId40"/>
      <p:italic r:id="rId41"/>
      <p:boldItalic r:id="rId42"/>
    </p:embeddedFont>
    <p:embeddedFont>
      <p:font typeface="Montserrat ExtraBold"/>
      <p:bold r:id="rId43"/>
      <p:boldItalic r:id="rId44"/>
    </p:embeddedFont>
    <p:embeddedFont>
      <p:font typeface="Alfa Slab One"/>
      <p:regular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bold.fntdata"/><Relationship Id="rId20" Type="http://schemas.openxmlformats.org/officeDocument/2006/relationships/slide" Target="slides/slide14.xml"/><Relationship Id="rId42" Type="http://schemas.openxmlformats.org/officeDocument/2006/relationships/font" Target="fonts/Montserrat-boldItalic.fntdata"/><Relationship Id="rId41" Type="http://schemas.openxmlformats.org/officeDocument/2006/relationships/font" Target="fonts/Montserrat-italic.fntdata"/><Relationship Id="rId22" Type="http://schemas.openxmlformats.org/officeDocument/2006/relationships/slide" Target="slides/slide16.xml"/><Relationship Id="rId44" Type="http://schemas.openxmlformats.org/officeDocument/2006/relationships/font" Target="fonts/MontserratExtraBold-boldItalic.fntdata"/><Relationship Id="rId21" Type="http://schemas.openxmlformats.org/officeDocument/2006/relationships/slide" Target="slides/slide15.xml"/><Relationship Id="rId43" Type="http://schemas.openxmlformats.org/officeDocument/2006/relationships/font" Target="fonts/MontserratExtraBold-bold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45" Type="http://schemas.openxmlformats.org/officeDocument/2006/relationships/font" Target="fonts/AlfaSlabOne-regular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ProximaNova-regular.fntdata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ProximaNova-italic.fntdata"/><Relationship Id="rId14" Type="http://schemas.openxmlformats.org/officeDocument/2006/relationships/slide" Target="slides/slide8.xml"/><Relationship Id="rId36" Type="http://schemas.openxmlformats.org/officeDocument/2006/relationships/font" Target="fonts/ProximaNova-bold.fntdata"/><Relationship Id="rId17" Type="http://schemas.openxmlformats.org/officeDocument/2006/relationships/slide" Target="slides/slide11.xml"/><Relationship Id="rId39" Type="http://schemas.openxmlformats.org/officeDocument/2006/relationships/font" Target="fonts/Montserrat-regular.fntdata"/><Relationship Id="rId16" Type="http://schemas.openxmlformats.org/officeDocument/2006/relationships/slide" Target="slides/slide10.xml"/><Relationship Id="rId38" Type="http://schemas.openxmlformats.org/officeDocument/2006/relationships/font" Target="fonts/ProximaNova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6f98784df6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6f98784df6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2" marL="137160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■"/>
            </a:pPr>
            <a:r>
              <a:rPr b="1" lang="en" sz="1400"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Denotation - </a:t>
            </a:r>
            <a:r>
              <a:rPr lang="en" sz="1400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the </a:t>
            </a:r>
            <a:r>
              <a:rPr b="1" lang="en" sz="1400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literal meaning</a:t>
            </a:r>
            <a:r>
              <a:rPr lang="en" sz="1400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 of a word, in contrast to the feelings or ideas that the word suggests</a:t>
            </a:r>
            <a:endParaRPr sz="1400"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■"/>
            </a:pP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Connotation </a:t>
            </a:r>
            <a:r>
              <a:rPr b="1" lang="en" sz="1400"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en" sz="1400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an </a:t>
            </a:r>
            <a:r>
              <a:rPr b="1" lang="en" sz="1400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idea or feeling</a:t>
            </a:r>
            <a:r>
              <a:rPr lang="en" sz="1400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 that a word invokes in addition to its literal or primary meaning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6485b2225d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6485b2225d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65750d9b4c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65750d9b4c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Hand out worksheet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6485b2225d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6485b2225d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65750d9b4c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65750d9b4c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Icon symbol index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65750d9b4c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65750d9b4c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6485b2225d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6485b2225d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haley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64fe24a87e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64fe24a87e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haley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6485b2225d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6485b2225d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haley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6485b2225d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6485b2225d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haley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64fe24a87e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64fe24a87e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64fe24a87e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64fe24a87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haley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6f78bb895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6f78bb895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6485b2225d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6485b2225d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Sam </a:t>
            </a:r>
            <a:r>
              <a:rPr lang="en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interact</a:t>
            </a:r>
            <a:r>
              <a:rPr lang="en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with mural 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64fe24a87e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64fe24a87e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6f6a65187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6f6a65187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64fe24a87e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64fe24a87e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t/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6f98784df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6f98784df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6f98784df6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6f98784df6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6f98784df6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6f98784df6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Sam interact with mural 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6f98784df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6f98784df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6f98784df6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6f98784df6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6f98784df6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6f98784df6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f98784df6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6f98784df6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6485b2225d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6485b2225d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6f98784df6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6f98784df6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6f98784df6_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6f98784df6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2" name="Google Shape;6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" name="Google Shape;65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6" name="Google Shape;6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0" name="Google Shape;70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1" name="Google Shape;71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" name="Google Shape;7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7" name="Google Shape;77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8" name="Google Shape;78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1" name="Google Shape;81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5" name="Google Shape;85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6" name="Google Shape;86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7" name="Google Shape;87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0" name="Google Shape;9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3" name="Google Shape;93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4" name="Google Shape;9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game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hyperlink" Target="http://www.youtube.com/watch?v=1UgQsaC9c6A" TargetMode="External"/><Relationship Id="rId5" Type="http://schemas.openxmlformats.org/officeDocument/2006/relationships/image" Target="../media/image1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Relationship Id="rId5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png"/><Relationship Id="rId4" Type="http://schemas.openxmlformats.org/officeDocument/2006/relationships/image" Target="../media/image24.jpg"/><Relationship Id="rId9" Type="http://schemas.openxmlformats.org/officeDocument/2006/relationships/image" Target="../media/image32.jpg"/><Relationship Id="rId5" Type="http://schemas.openxmlformats.org/officeDocument/2006/relationships/image" Target="../media/image26.jpg"/><Relationship Id="rId6" Type="http://schemas.openxmlformats.org/officeDocument/2006/relationships/image" Target="../media/image31.jpg"/><Relationship Id="rId7" Type="http://schemas.openxmlformats.org/officeDocument/2006/relationships/image" Target="../media/image35.png"/><Relationship Id="rId8" Type="http://schemas.openxmlformats.org/officeDocument/2006/relationships/image" Target="../media/image2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5"/>
          <p:cNvSpPr txBox="1"/>
          <p:nvPr>
            <p:ph type="ctrTitle"/>
          </p:nvPr>
        </p:nvSpPr>
        <p:spPr>
          <a:xfrm>
            <a:off x="311700" y="438325"/>
            <a:ext cx="8520600" cy="195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Semiotics</a:t>
            </a:r>
            <a:endParaRPr/>
          </a:p>
        </p:txBody>
      </p:sp>
      <p:sp>
        <p:nvSpPr>
          <p:cNvPr id="102" name="Google Shape;102;p25"/>
          <p:cNvSpPr txBox="1"/>
          <p:nvPr>
            <p:ph idx="1" type="subTitle"/>
          </p:nvPr>
        </p:nvSpPr>
        <p:spPr>
          <a:xfrm>
            <a:off x="311700" y="2933973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Maya, Sam, &amp; Haley</a:t>
            </a:r>
            <a:endParaRPr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5884" y="152400"/>
            <a:ext cx="415223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Signifier:</a:t>
            </a:r>
            <a:r>
              <a:rPr lang="en"/>
              <a:t> </a:t>
            </a:r>
            <a:r>
              <a:rPr lang="en"/>
              <a:t>Icon</a:t>
            </a:r>
            <a:endParaRPr/>
          </a:p>
        </p:txBody>
      </p:sp>
      <p:sp>
        <p:nvSpPr>
          <p:cNvPr id="161" name="Google Shape;161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The sign </a:t>
            </a:r>
            <a:r>
              <a:rPr b="1" lang="en" sz="140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resembles</a:t>
            </a:r>
            <a:r>
              <a:rPr lang="en" sz="140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the object literally.</a:t>
            </a:r>
            <a:endParaRPr sz="140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Physically similar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Ex. Drawing of a pencil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Ex. Cat figurine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35"/>
          <p:cNvPicPr preferRelativeResize="0"/>
          <p:nvPr/>
        </p:nvPicPr>
        <p:blipFill rotWithShape="1">
          <a:blip r:embed="rId3">
            <a:alphaModFix/>
          </a:blip>
          <a:srcRect b="18877" l="0" r="0" t="0"/>
          <a:stretch/>
        </p:blipFill>
        <p:spPr>
          <a:xfrm>
            <a:off x="3748175" y="2830323"/>
            <a:ext cx="2143125" cy="173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35"/>
          <p:cNvPicPr preferRelativeResize="0"/>
          <p:nvPr/>
        </p:nvPicPr>
        <p:blipFill rotWithShape="1">
          <a:blip r:embed="rId4">
            <a:alphaModFix/>
          </a:blip>
          <a:srcRect b="0" l="0" r="0" t="18988"/>
          <a:stretch/>
        </p:blipFill>
        <p:spPr>
          <a:xfrm>
            <a:off x="5965475" y="1335598"/>
            <a:ext cx="2866825" cy="3233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6"/>
          <p:cNvPicPr preferRelativeResize="0"/>
          <p:nvPr/>
        </p:nvPicPr>
        <p:blipFill rotWithShape="1">
          <a:blip r:embed="rId3">
            <a:alphaModFix/>
          </a:blip>
          <a:srcRect b="16819" l="0" r="0" t="0"/>
          <a:stretch/>
        </p:blipFill>
        <p:spPr>
          <a:xfrm>
            <a:off x="5668075" y="2279600"/>
            <a:ext cx="3057150" cy="25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Signifier: </a:t>
            </a:r>
            <a:r>
              <a:rPr lang="en"/>
              <a:t>Symbol</a:t>
            </a:r>
            <a:endParaRPr/>
          </a:p>
        </p:txBody>
      </p:sp>
      <p:sp>
        <p:nvSpPr>
          <p:cNvPr id="170" name="Google Shape;170;p36"/>
          <p:cNvSpPr txBox="1"/>
          <p:nvPr>
            <p:ph idx="1" type="body"/>
          </p:nvPr>
        </p:nvSpPr>
        <p:spPr>
          <a:xfrm>
            <a:off x="311700" y="1124650"/>
            <a:ext cx="8520600" cy="15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Is</a:t>
            </a:r>
            <a:r>
              <a:rPr lang="en" sz="140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140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not a literal representation </a:t>
            </a:r>
            <a:r>
              <a:rPr lang="en" sz="140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of</a:t>
            </a:r>
            <a:r>
              <a:rPr lang="en" sz="140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the object. </a:t>
            </a:r>
            <a:endParaRPr sz="140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Learned</a:t>
            </a:r>
            <a:endParaRPr sz="140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Arbitrary (random) or conventional</a:t>
            </a:r>
            <a:endParaRPr sz="140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 sz="140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Ex: Play and Pause button (there is no actual association but we know that this means play or pause)</a:t>
            </a:r>
            <a:endParaRPr sz="140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Signifier: </a:t>
            </a:r>
            <a:r>
              <a:rPr lang="en"/>
              <a:t>Index</a:t>
            </a:r>
            <a:endParaRPr/>
          </a:p>
        </p:txBody>
      </p:sp>
      <p:sp>
        <p:nvSpPr>
          <p:cNvPr id="176" name="Google Shape;176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There is a </a:t>
            </a:r>
            <a:r>
              <a:rPr b="1" lang="en" sz="140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direct link</a:t>
            </a:r>
            <a:r>
              <a:rPr lang="en" sz="140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between the sign and the object. The sign </a:t>
            </a:r>
            <a:r>
              <a:rPr b="1" lang="en" sz="140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implies</a:t>
            </a:r>
            <a:r>
              <a:rPr lang="en" sz="1400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the object.</a:t>
            </a:r>
            <a:endParaRPr sz="140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Can be inferred or observed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Not arbitrary  (random)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Ex. cat foot prints → cat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Ex. smoke → fire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9406" y="1802276"/>
            <a:ext cx="1618048" cy="2876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4500" y="405093"/>
            <a:ext cx="4036300" cy="223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6903" y="3193429"/>
            <a:ext cx="1720097" cy="1712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8"/>
          <p:cNvPicPr preferRelativeResize="0"/>
          <p:nvPr/>
        </p:nvPicPr>
        <p:blipFill rotWithShape="1">
          <a:blip r:embed="rId5">
            <a:alphaModFix/>
          </a:blip>
          <a:srcRect b="8408" l="0" r="0" t="0"/>
          <a:stretch/>
        </p:blipFill>
        <p:spPr>
          <a:xfrm>
            <a:off x="3468309" y="2750300"/>
            <a:ext cx="2258232" cy="2231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2178" y="3034205"/>
            <a:ext cx="2023509" cy="1783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Putting it all together</a:t>
            </a:r>
            <a:endParaRPr/>
          </a:p>
        </p:txBody>
      </p:sp>
      <p:pic>
        <p:nvPicPr>
          <p:cNvPr id="191" name="Google Shape;19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7550" y="1152475"/>
            <a:ext cx="5581425" cy="372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Artist: Sam Cox</a:t>
            </a:r>
            <a:endParaRPr/>
          </a:p>
        </p:txBody>
      </p:sp>
      <p:pic>
        <p:nvPicPr>
          <p:cNvPr id="197" name="Google Shape;19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1775" y="1354075"/>
            <a:ext cx="2915250" cy="2915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3-year-old Sam Cox doodles on literally anything.&#10;&#10;See more from Sam Cox: https://www.instagram.com/mrdoodle/&#10;https://www.mrdoodleshop.com.&#10;&#10;The INSIDER team believes that life is an adventure! Subscribe to our channel and visit us at: https://thisisinsider.com&#10;INSIDER on Facebook: https://www.facebook.com/thisisinsider/&#10;INSIDER on Instagram: https://www.instagram.com/thisisinsider/&#10;INSIDER on Twitter: https://twitter.com/thisisinsider" id="198" name="Google Shape;198;p40" title="Meet Mr. Doodle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9050" y="1354063"/>
            <a:ext cx="3887024" cy="291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Mr. Doodle</a:t>
            </a:r>
            <a:endParaRPr/>
          </a:p>
        </p:txBody>
      </p:sp>
      <p:pic>
        <p:nvPicPr>
          <p:cNvPr id="204" name="Google Shape;20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125" y="1116100"/>
            <a:ext cx="3833840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4150" y="255700"/>
            <a:ext cx="3236200" cy="46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Keith Haring</a:t>
            </a:r>
            <a:endParaRPr/>
          </a:p>
        </p:txBody>
      </p:sp>
      <p:pic>
        <p:nvPicPr>
          <p:cNvPr id="211" name="Google Shape;21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3028525" cy="246365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42"/>
          <p:cNvSpPr txBox="1"/>
          <p:nvPr/>
        </p:nvSpPr>
        <p:spPr>
          <a:xfrm>
            <a:off x="166675" y="3633775"/>
            <a:ext cx="3000000" cy="12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05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Best Buddies</a:t>
            </a:r>
            <a:r>
              <a:rPr b="1" lang="en" sz="105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1990</a:t>
            </a:r>
            <a:endParaRPr b="1" sz="1050">
              <a:solidFill>
                <a:schemeClr val="dk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Screenprint</a:t>
            </a:r>
            <a:endParaRPr sz="1050">
              <a:solidFill>
                <a:schemeClr val="dk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26 × 32 in</a:t>
            </a:r>
            <a:endParaRPr sz="1050">
              <a:solidFill>
                <a:schemeClr val="dk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66 × 81.3 cm</a:t>
            </a:r>
            <a:endParaRPr sz="1050">
              <a:solidFill>
                <a:schemeClr val="dk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Edition of 200</a:t>
            </a:r>
            <a:endParaRPr sz="1050">
              <a:solidFill>
                <a:schemeClr val="dk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3" name="Google Shape;21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8238" y="1170125"/>
            <a:ext cx="2448723" cy="246365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42"/>
          <p:cNvSpPr txBox="1"/>
          <p:nvPr/>
        </p:nvSpPr>
        <p:spPr>
          <a:xfrm>
            <a:off x="3347688" y="3633775"/>
            <a:ext cx="2448600" cy="20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05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Wedding Invitation</a:t>
            </a:r>
            <a:r>
              <a:rPr b="1" lang="en" sz="105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ca. 1993</a:t>
            </a:r>
            <a:endParaRPr b="1" sz="105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Offset lithograph mounted on wood</a:t>
            </a:r>
            <a:endParaRPr sz="105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23 1/2 × 23 1/2 in</a:t>
            </a:r>
            <a:endParaRPr sz="105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59.7 × 59.7 cm</a:t>
            </a:r>
            <a:endParaRPr sz="105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215" name="Google Shape;215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4275" y="1190588"/>
            <a:ext cx="2857751" cy="242272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42"/>
          <p:cNvSpPr txBox="1"/>
          <p:nvPr/>
        </p:nvSpPr>
        <p:spPr>
          <a:xfrm>
            <a:off x="6064275" y="3633775"/>
            <a:ext cx="2857800" cy="12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05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Angel from Icons</a:t>
            </a:r>
            <a:r>
              <a:rPr b="1" lang="en" sz="105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1990</a:t>
            </a:r>
            <a:endParaRPr b="1" sz="1050">
              <a:solidFill>
                <a:schemeClr val="dk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Screenprint</a:t>
            </a:r>
            <a:r>
              <a:rPr lang="en" sz="105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with Embossing</a:t>
            </a:r>
            <a:endParaRPr sz="1050">
              <a:solidFill>
                <a:schemeClr val="dk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21 × 25 in</a:t>
            </a:r>
            <a:endParaRPr sz="1050">
              <a:solidFill>
                <a:schemeClr val="dk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53.3 × 63.5 cm</a:t>
            </a:r>
            <a:endParaRPr sz="1050">
              <a:solidFill>
                <a:schemeClr val="dk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Edition of 250</a:t>
            </a:r>
            <a:endParaRPr sz="1050">
              <a:solidFill>
                <a:schemeClr val="dk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Keith Haring: about</a:t>
            </a:r>
            <a:endParaRPr/>
          </a:p>
        </p:txBody>
      </p:sp>
      <p:pic>
        <p:nvPicPr>
          <p:cNvPr id="222" name="Google Shape;22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0625" y="1017725"/>
            <a:ext cx="3047257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43"/>
          <p:cNvSpPr txBox="1"/>
          <p:nvPr/>
        </p:nvSpPr>
        <p:spPr>
          <a:xfrm>
            <a:off x="436800" y="1173925"/>
            <a:ext cx="41352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Grew up in Pennsylvania and loved drawing </a:t>
            </a:r>
            <a:br>
              <a:rPr lang="en" sz="1200">
                <a:latin typeface="Montserrat"/>
                <a:ea typeface="Montserrat"/>
                <a:cs typeface="Montserrat"/>
                <a:sym typeface="Montserrat"/>
              </a:rPr>
            </a:b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Late 1970s - art school in Pittsburg - Ivy School of Professional Art</a:t>
            </a:r>
            <a:br>
              <a:rPr lang="en" sz="1200">
                <a:latin typeface="Montserrat"/>
                <a:ea typeface="Montserrat"/>
                <a:cs typeface="Montserrat"/>
                <a:sym typeface="Montserrat"/>
              </a:rPr>
            </a:b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After a year, moved to NYC - School of Visual Arts</a:t>
            </a:r>
            <a:br>
              <a:rPr lang="en" sz="1200">
                <a:latin typeface="Montserrat"/>
                <a:ea typeface="Montserrat"/>
                <a:cs typeface="Montserrat"/>
                <a:sym typeface="Montserrat"/>
              </a:rPr>
            </a:b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Found an art community (music, performance, graffiti) </a:t>
            </a:r>
            <a:br>
              <a:rPr lang="en" sz="1200">
                <a:latin typeface="Montserrat"/>
                <a:ea typeface="Montserrat"/>
                <a:cs typeface="Montserrat"/>
                <a:sym typeface="Montserrat"/>
              </a:rPr>
            </a:b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Created graffiti work on the subway</a:t>
            </a:r>
            <a:br>
              <a:rPr lang="en" sz="1200">
                <a:latin typeface="Montserrat"/>
                <a:ea typeface="Montserrat"/>
                <a:cs typeface="Montserrat"/>
                <a:sym typeface="Montserrat"/>
              </a:rPr>
            </a:b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Gained popularity through the 80s</a:t>
            </a:r>
            <a:br>
              <a:rPr lang="en" sz="1200">
                <a:latin typeface="Montserrat"/>
                <a:ea typeface="Montserrat"/>
                <a:cs typeface="Montserrat"/>
                <a:sym typeface="Montserrat"/>
              </a:rPr>
            </a:b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Exhibited work in galleries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/>
          <p:nvPr>
            <p:ph idx="1" type="body"/>
          </p:nvPr>
        </p:nvSpPr>
        <p:spPr>
          <a:xfrm>
            <a:off x="311700" y="9714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960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Apple</a:t>
            </a:r>
            <a:endParaRPr sz="9600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Keith Haring: about cont.</a:t>
            </a:r>
            <a:endParaRPr/>
          </a:p>
        </p:txBody>
      </p:sp>
      <p:pic>
        <p:nvPicPr>
          <p:cNvPr id="229" name="Google Shape;22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0625" y="1017725"/>
            <a:ext cx="3047257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44"/>
          <p:cNvSpPr txBox="1"/>
          <p:nvPr/>
        </p:nvSpPr>
        <p:spPr>
          <a:xfrm>
            <a:off x="436800" y="1222475"/>
            <a:ext cx="41352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Work has a childlike and youthful vibe</a:t>
            </a:r>
            <a:br>
              <a:rPr lang="en" sz="1200">
                <a:latin typeface="Montserrat"/>
                <a:ea typeface="Montserrat"/>
                <a:cs typeface="Montserrat"/>
                <a:sym typeface="Montserrat"/>
              </a:rPr>
            </a:b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Graphic, colorful pop art </a:t>
            </a:r>
            <a:br>
              <a:rPr lang="en" sz="1200">
                <a:latin typeface="Montserrat"/>
                <a:ea typeface="Montserrat"/>
                <a:cs typeface="Montserrat"/>
                <a:sym typeface="Montserrat"/>
              </a:rPr>
            </a:b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Social activism - LBGTQ and AIDS awareness</a:t>
            </a:r>
            <a:br>
              <a:rPr lang="en" sz="1200">
                <a:latin typeface="Montserrat"/>
                <a:ea typeface="Montserrat"/>
                <a:cs typeface="Montserrat"/>
                <a:sym typeface="Montserrat"/>
              </a:rPr>
            </a:b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Love, community, friendship, vibrance, innocence, peace, optimis, equality, humanity</a:t>
            </a:r>
            <a:br>
              <a:rPr lang="en" sz="1200">
                <a:latin typeface="Montserrat"/>
                <a:ea typeface="Montserrat"/>
                <a:cs typeface="Montserrat"/>
                <a:sym typeface="Montserrat"/>
              </a:rPr>
            </a:b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6500" y="581700"/>
            <a:ext cx="3812400" cy="37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14800"/>
            <a:ext cx="4374850" cy="437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Today’s Plan:</a:t>
            </a:r>
            <a:endParaRPr/>
          </a:p>
        </p:txBody>
      </p:sp>
      <p:sp>
        <p:nvSpPr>
          <p:cNvPr id="242" name="Google Shape;242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1: Have a table buddy take 3-5 photos of you </a:t>
            </a:r>
            <a:r>
              <a:rPr b="1" lang="en"/>
              <a:t>expressing an emotion</a:t>
            </a:r>
            <a:r>
              <a:rPr lang="en"/>
              <a:t> using your whole body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Step 2: Use these photos as reference to sketch 3 thumbnails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Step 3: Select one of these sketches to create on a larger scale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Step 4: Create your figure and cut out with scissors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Step 5: Paint thoughtfully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Step 6: Collage together for classroom mural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4500" y="3005549"/>
            <a:ext cx="2570371" cy="1881949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</a:t>
            </a:r>
            <a:endParaRPr/>
          </a:p>
        </p:txBody>
      </p:sp>
      <p:pic>
        <p:nvPicPr>
          <p:cNvPr id="249" name="Google Shape;24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202525"/>
            <a:ext cx="2250650" cy="300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9600" y="323450"/>
            <a:ext cx="1639923" cy="218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99600" y="2700918"/>
            <a:ext cx="1639923" cy="2186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7"/>
          <p:cNvPicPr preferRelativeResize="0"/>
          <p:nvPr/>
        </p:nvPicPr>
        <p:blipFill rotWithShape="1">
          <a:blip r:embed="rId7">
            <a:alphaModFix/>
          </a:blip>
          <a:srcRect b="12815" l="0" r="0" t="12807"/>
          <a:stretch/>
        </p:blipFill>
        <p:spPr>
          <a:xfrm>
            <a:off x="4634200" y="2718051"/>
            <a:ext cx="1639926" cy="216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95125" y="323498"/>
            <a:ext cx="1639923" cy="2186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7"/>
          <p:cNvPicPr preferRelativeResize="0"/>
          <p:nvPr/>
        </p:nvPicPr>
        <p:blipFill rotWithShape="1">
          <a:blip r:embed="rId9">
            <a:alphaModFix/>
          </a:blip>
          <a:srcRect b="14828" l="0" r="0" t="0"/>
          <a:stretch/>
        </p:blipFill>
        <p:spPr>
          <a:xfrm>
            <a:off x="6468800" y="323450"/>
            <a:ext cx="2250650" cy="255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2250" y="141575"/>
            <a:ext cx="6950753" cy="4860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Things to consider: Color</a:t>
            </a:r>
            <a:endParaRPr/>
          </a:p>
        </p:txBody>
      </p:sp>
      <p:sp>
        <p:nvSpPr>
          <p:cNvPr id="265" name="Google Shape;265;p49"/>
          <p:cNvSpPr txBox="1"/>
          <p:nvPr>
            <p:ph idx="1" type="body"/>
          </p:nvPr>
        </p:nvSpPr>
        <p:spPr>
          <a:xfrm>
            <a:off x="311700" y="1152475"/>
            <a:ext cx="8520600" cy="6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How do each of these colors make you feel?</a:t>
            </a:r>
            <a:endParaRPr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What do they make you think about?</a:t>
            </a:r>
            <a:endParaRPr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6" name="Google Shape;266;p49"/>
          <p:cNvSpPr/>
          <p:nvPr/>
        </p:nvSpPr>
        <p:spPr>
          <a:xfrm>
            <a:off x="375500" y="2335750"/>
            <a:ext cx="1921500" cy="1930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67" name="Google Shape;267;p49"/>
          <p:cNvSpPr/>
          <p:nvPr/>
        </p:nvSpPr>
        <p:spPr>
          <a:xfrm>
            <a:off x="2525700" y="2335750"/>
            <a:ext cx="1921500" cy="1930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68" name="Google Shape;268;p49"/>
          <p:cNvSpPr/>
          <p:nvPr/>
        </p:nvSpPr>
        <p:spPr>
          <a:xfrm>
            <a:off x="4661713" y="2335750"/>
            <a:ext cx="1921500" cy="19302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69" name="Google Shape;269;p49"/>
          <p:cNvSpPr/>
          <p:nvPr/>
        </p:nvSpPr>
        <p:spPr>
          <a:xfrm>
            <a:off x="6797750" y="2335750"/>
            <a:ext cx="1921500" cy="19302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Things to consider: Pattern</a:t>
            </a:r>
            <a:endParaRPr/>
          </a:p>
        </p:txBody>
      </p:sp>
      <p:pic>
        <p:nvPicPr>
          <p:cNvPr id="275" name="Google Shape;275;p50"/>
          <p:cNvPicPr preferRelativeResize="0"/>
          <p:nvPr/>
        </p:nvPicPr>
        <p:blipFill rotWithShape="1">
          <a:blip r:embed="rId3">
            <a:alphaModFix/>
          </a:blip>
          <a:srcRect b="4173" l="0" r="0" t="19397"/>
          <a:stretch/>
        </p:blipFill>
        <p:spPr>
          <a:xfrm rot="5400000">
            <a:off x="2598101" y="809513"/>
            <a:ext cx="3947800" cy="4515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Things to think about: Style</a:t>
            </a:r>
            <a:endParaRPr/>
          </a:p>
        </p:txBody>
      </p:sp>
      <p:pic>
        <p:nvPicPr>
          <p:cNvPr id="281" name="Google Shape;28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0700" y="1153725"/>
            <a:ext cx="3035383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4833" y="1153725"/>
            <a:ext cx="3832769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Today's</a:t>
            </a:r>
            <a:r>
              <a:rPr lang="en"/>
              <a:t> Plan </a:t>
            </a:r>
            <a:endParaRPr/>
          </a:p>
        </p:txBody>
      </p:sp>
      <p:sp>
        <p:nvSpPr>
          <p:cNvPr id="288" name="Google Shape;288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1: Have a table buddy take 3-5 photos of you </a:t>
            </a:r>
            <a:r>
              <a:rPr b="1" lang="en"/>
              <a:t>expressing an emotion</a:t>
            </a:r>
            <a:r>
              <a:rPr lang="en"/>
              <a:t> using your whole body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Step 2: Use these photos as reference to sketch 3 thumbnails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Step 3: Select one of these sketches to create on a larger scale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Step 4: Create your figure and cut out with scissors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Step 5: Paint thoughtfully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Step 6: Collage together for classroom mural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6383" y="0"/>
            <a:ext cx="441123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191" y="0"/>
            <a:ext cx="7705621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754" y="0"/>
            <a:ext cx="874249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1450"/>
            <a:ext cx="9144000" cy="48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semiotics?</a:t>
            </a:r>
            <a:endParaRPr/>
          </a:p>
        </p:txBody>
      </p:sp>
      <p:sp>
        <p:nvSpPr>
          <p:cNvPr id="137" name="Google Shape;137;p31"/>
          <p:cNvSpPr txBox="1"/>
          <p:nvPr>
            <p:ph idx="1" type="body"/>
          </p:nvPr>
        </p:nvSpPr>
        <p:spPr>
          <a:xfrm>
            <a:off x="311700" y="930275"/>
            <a:ext cx="8520600" cy="3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1111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The study of signs and symbols and their interpretation, use, or meaning. </a:t>
            </a:r>
            <a:endParaRPr sz="1400">
              <a:solidFill>
                <a:srgbClr val="11111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2"/>
          <p:cNvSpPr txBox="1"/>
          <p:nvPr>
            <p:ph idx="1" type="body"/>
          </p:nvPr>
        </p:nvSpPr>
        <p:spPr>
          <a:xfrm>
            <a:off x="311700" y="4960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00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b="1" lang="en" sz="1400">
                <a:solidFill>
                  <a:srgbClr val="000000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The Signified: </a:t>
            </a:r>
            <a:r>
              <a:rPr lang="en" sz="1400">
                <a:solidFill>
                  <a:srgbClr val="000000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what it represents -  the</a:t>
            </a:r>
            <a:r>
              <a:rPr b="1" lang="en" sz="1400">
                <a:solidFill>
                  <a:srgbClr val="000000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 idea</a:t>
            </a:r>
            <a:r>
              <a:rPr lang="en" sz="1400">
                <a:solidFill>
                  <a:srgbClr val="000000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 of the thing it refers to</a:t>
            </a:r>
            <a:endParaRPr sz="1400">
              <a:solidFill>
                <a:srgbClr val="000000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The signified has </a:t>
            </a:r>
            <a:r>
              <a:rPr b="1" lang="en">
                <a:solidFill>
                  <a:srgbClr val="000000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lang="en">
                <a:solidFill>
                  <a:srgbClr val="000000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>
                <a:solidFill>
                  <a:srgbClr val="000000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components</a:t>
            </a:r>
            <a:r>
              <a:rPr lang="en">
                <a:solidFill>
                  <a:srgbClr val="000000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b="1" lang="en">
                <a:solidFill>
                  <a:srgbClr val="000000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Denotation, Connotation, and Myth</a:t>
            </a:r>
            <a:endParaRPr b="1">
              <a:solidFill>
                <a:srgbClr val="000000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b="1" lang="en" sz="1400">
                <a:solidFill>
                  <a:srgbClr val="000000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The Signifier: </a:t>
            </a:r>
            <a:r>
              <a:rPr lang="en" sz="1400">
                <a:solidFill>
                  <a:srgbClr val="000000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the physical sign - </a:t>
            </a:r>
            <a:r>
              <a:rPr b="1" lang="en" sz="1400">
                <a:solidFill>
                  <a:srgbClr val="000000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image, word, or sound</a:t>
            </a:r>
            <a:endParaRPr b="1" sz="1400">
              <a:solidFill>
                <a:srgbClr val="000000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>
                <a:solidFill>
                  <a:srgbClr val="000000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The signifier has </a:t>
            </a:r>
            <a:r>
              <a:rPr b="1" lang="en">
                <a:solidFill>
                  <a:srgbClr val="000000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lang="en">
                <a:solidFill>
                  <a:srgbClr val="000000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>
                <a:solidFill>
                  <a:srgbClr val="000000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components</a:t>
            </a:r>
            <a:r>
              <a:rPr lang="en">
                <a:solidFill>
                  <a:srgbClr val="000000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b="1" lang="en">
                <a:solidFill>
                  <a:srgbClr val="000000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Icon, Symbol, and Index</a:t>
            </a:r>
            <a:endParaRPr b="1">
              <a:solidFill>
                <a:srgbClr val="000000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" name="Google Shape;143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Two Components of a Sign:</a:t>
            </a:r>
            <a:r>
              <a:rPr lang="en"/>
              <a:t> </a:t>
            </a:r>
            <a:endParaRPr/>
          </a:p>
        </p:txBody>
      </p:sp>
      <p:pic>
        <p:nvPicPr>
          <p:cNvPr id="144" name="Google Shape;14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6050" y="2726900"/>
            <a:ext cx="4091900" cy="226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Signified </a:t>
            </a:r>
            <a:endParaRPr/>
          </a:p>
        </p:txBody>
      </p:sp>
      <p:sp>
        <p:nvSpPr>
          <p:cNvPr id="150" name="Google Shape;150;p33"/>
          <p:cNvSpPr txBox="1"/>
          <p:nvPr>
            <p:ph idx="1" type="body"/>
          </p:nvPr>
        </p:nvSpPr>
        <p:spPr>
          <a:xfrm>
            <a:off x="311700" y="4450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00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2" marL="1371600" rtl="0" algn="l"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■"/>
            </a:pPr>
            <a:r>
              <a:rPr b="1" lang="en">
                <a:solidFill>
                  <a:srgbClr val="000000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Denotation - </a:t>
            </a:r>
            <a:r>
              <a:rPr lang="en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the </a:t>
            </a:r>
            <a:r>
              <a:rPr b="1" lang="en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literal meaning</a:t>
            </a:r>
            <a:r>
              <a:rPr lang="en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 of a word, in contrast to the feelings or ideas that the word suggests</a:t>
            </a:r>
            <a:endParaRPr>
              <a:solidFill>
                <a:srgbClr val="000000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■"/>
            </a:pPr>
            <a:r>
              <a:rPr b="1"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Connotation </a:t>
            </a:r>
            <a:r>
              <a:rPr b="1" lang="en">
                <a:solidFill>
                  <a:srgbClr val="000000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en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an </a:t>
            </a:r>
            <a:r>
              <a:rPr b="1" lang="en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idea or feeling</a:t>
            </a:r>
            <a:r>
              <a:rPr lang="en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 that a word invokes in addition to its literal or primary meaning</a:t>
            </a:r>
            <a:endParaRPr>
              <a:solidFill>
                <a:srgbClr val="222222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Montserrat"/>
              <a:buChar char="■"/>
            </a:pPr>
            <a:r>
              <a:rPr b="1" lang="en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Myth </a:t>
            </a:r>
            <a:r>
              <a:rPr lang="en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- a</a:t>
            </a:r>
            <a:r>
              <a:rPr b="1" lang="en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 metaphor</a:t>
            </a:r>
            <a:r>
              <a:rPr lang="en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, cultural stories and values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